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58" r:id="rId4"/>
    <p:sldId id="259" r:id="rId5"/>
    <p:sldId id="263" r:id="rId6"/>
    <p:sldId id="264" r:id="rId7"/>
    <p:sldId id="267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60416-DFDE-4518-B52D-727567F3BE9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6B335F0-E6A9-43F0-9323-983547400AB9}">
      <dgm:prSet/>
      <dgm:spPr/>
      <dgm:t>
        <a:bodyPr/>
        <a:lstStyle/>
        <a:p>
          <a:pPr rtl="0"/>
          <a:r>
            <a:rPr lang="ru-RU" dirty="0" smtClean="0"/>
            <a:t>Если вы отметили хотя бы два из перечисленных признаков, то у Вашего ребенка есть </a:t>
          </a:r>
          <a:r>
            <a:rPr lang="ru-RU" dirty="0" err="1" smtClean="0"/>
            <a:t>миофункциональные</a:t>
          </a:r>
          <a:r>
            <a:rPr lang="ru-RU" dirty="0" smtClean="0"/>
            <a:t> проблемы и велика вероятность  развития зубочелюстной деформации и нарушений речи.</a:t>
          </a:r>
          <a:endParaRPr lang="ru-RU" dirty="0"/>
        </a:p>
      </dgm:t>
    </dgm:pt>
    <dgm:pt modelId="{6733F261-D851-44BB-AE0C-5788404096D3}" type="parTrans" cxnId="{12921F3B-EB76-495A-9B28-7998B2559D2A}">
      <dgm:prSet/>
      <dgm:spPr/>
      <dgm:t>
        <a:bodyPr/>
        <a:lstStyle/>
        <a:p>
          <a:endParaRPr lang="ru-RU"/>
        </a:p>
      </dgm:t>
    </dgm:pt>
    <dgm:pt modelId="{AA50494C-A559-4048-AF40-A8F13F898E43}" type="sibTrans" cxnId="{12921F3B-EB76-495A-9B28-7998B2559D2A}">
      <dgm:prSet/>
      <dgm:spPr/>
      <dgm:t>
        <a:bodyPr/>
        <a:lstStyle/>
        <a:p>
          <a:endParaRPr lang="ru-RU"/>
        </a:p>
      </dgm:t>
    </dgm:pt>
    <dgm:pt modelId="{9C598ACE-DA1D-473A-A172-34BADD402B3F}" type="pres">
      <dgm:prSet presAssocID="{AC160416-DFDE-4518-B52D-727567F3BE9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F48E38-02DA-4B39-907F-B8464F97AB21}" type="pres">
      <dgm:prSet presAssocID="{A6B335F0-E6A9-43F0-9323-983547400AB9}" presName="composite" presStyleCnt="0"/>
      <dgm:spPr/>
    </dgm:pt>
    <dgm:pt modelId="{2CA311BE-F3C7-43B0-959A-FBBE3EAD36A1}" type="pres">
      <dgm:prSet presAssocID="{A6B335F0-E6A9-43F0-9323-983547400AB9}" presName="imgShp" presStyleLbl="fgImgPlace1" presStyleIdx="0" presStyleCnt="1" custLinFactNeighborX="26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FC5512-447C-4634-BFE5-232AF84CE789}" type="pres">
      <dgm:prSet presAssocID="{A6B335F0-E6A9-43F0-9323-983547400AB9}" presName="txShp" presStyleLbl="node1" presStyleIdx="0" presStyleCnt="1" custLinFactNeighborX="2392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733983-DC6A-4CB2-A48C-B227795A55B1}" type="presOf" srcId="{A6B335F0-E6A9-43F0-9323-983547400AB9}" destId="{ACFC5512-447C-4634-BFE5-232AF84CE789}" srcOrd="0" destOrd="0" presId="urn:microsoft.com/office/officeart/2005/8/layout/vList3#1"/>
    <dgm:cxn modelId="{77D097D5-EDE7-430E-A865-2F4F6468199B}" type="presOf" srcId="{AC160416-DFDE-4518-B52D-727567F3BE9F}" destId="{9C598ACE-DA1D-473A-A172-34BADD402B3F}" srcOrd="0" destOrd="0" presId="urn:microsoft.com/office/officeart/2005/8/layout/vList3#1"/>
    <dgm:cxn modelId="{12921F3B-EB76-495A-9B28-7998B2559D2A}" srcId="{AC160416-DFDE-4518-B52D-727567F3BE9F}" destId="{A6B335F0-E6A9-43F0-9323-983547400AB9}" srcOrd="0" destOrd="0" parTransId="{6733F261-D851-44BB-AE0C-5788404096D3}" sibTransId="{AA50494C-A559-4048-AF40-A8F13F898E43}"/>
    <dgm:cxn modelId="{8C578BD5-8550-46A9-88D2-6C667B79F7C0}" type="presParOf" srcId="{9C598ACE-DA1D-473A-A172-34BADD402B3F}" destId="{7CF48E38-02DA-4B39-907F-B8464F97AB21}" srcOrd="0" destOrd="0" presId="urn:microsoft.com/office/officeart/2005/8/layout/vList3#1"/>
    <dgm:cxn modelId="{97C23DE1-E63C-484A-B218-3117737F1D2C}" type="presParOf" srcId="{7CF48E38-02DA-4B39-907F-B8464F97AB21}" destId="{2CA311BE-F3C7-43B0-959A-FBBE3EAD36A1}" srcOrd="0" destOrd="0" presId="urn:microsoft.com/office/officeart/2005/8/layout/vList3#1"/>
    <dgm:cxn modelId="{4E2753A1-B140-4B50-8E6E-E709011DD028}" type="presParOf" srcId="{7CF48E38-02DA-4B39-907F-B8464F97AB21}" destId="{ACFC5512-447C-4634-BFE5-232AF84CE78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FC5512-447C-4634-BFE5-232AF84CE789}">
      <dsp:nvSpPr>
        <dsp:cNvPr id="0" name=""/>
        <dsp:cNvSpPr/>
      </dsp:nvSpPr>
      <dsp:spPr>
        <a:xfrm rot="10800000">
          <a:off x="2834244" y="0"/>
          <a:ext cx="5626187" cy="20521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4939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Если вы отметили хотя бы два из перечисленных признаков, то у Вашего ребенка есть </a:t>
          </a:r>
          <a:r>
            <a:rPr lang="ru-RU" sz="1900" kern="1200" dirty="0" err="1" smtClean="0"/>
            <a:t>миофункциональные</a:t>
          </a:r>
          <a:r>
            <a:rPr lang="ru-RU" sz="1900" kern="1200" dirty="0" smtClean="0"/>
            <a:t> проблемы и велика вероятность  развития зубочелюстной деформации и нарушений речи.</a:t>
          </a:r>
          <a:endParaRPr lang="ru-RU" sz="1900" kern="1200" dirty="0"/>
        </a:p>
      </dsp:txBody>
      <dsp:txXfrm rot="10800000">
        <a:off x="2834244" y="0"/>
        <a:ext cx="5626187" cy="2052145"/>
      </dsp:txXfrm>
    </dsp:sp>
    <dsp:sp modelId="{2CA311BE-F3C7-43B0-959A-FBBE3EAD36A1}">
      <dsp:nvSpPr>
        <dsp:cNvPr id="0" name=""/>
        <dsp:cNvSpPr/>
      </dsp:nvSpPr>
      <dsp:spPr>
        <a:xfrm>
          <a:off x="1444518" y="0"/>
          <a:ext cx="2052145" cy="2052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75F5-41A3-47C4-B209-44D1CBC9BD16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1321-87A4-4A81-ADE0-98D6CE4B8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87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AF3B-B44B-4B1A-9612-B4F51222AF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743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02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470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12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41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2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97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9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74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43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525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12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D15E-3893-4B8A-930A-1C802DFD6B53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BDAC-4824-4898-8A97-4BAF9503B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67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30649" y="5522240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Функциональная система ЧЛО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5641145" y="1714536"/>
            <a:ext cx="5359789" cy="3518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Это нарушение функций: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глотания,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жевания,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дыхания,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речеобразования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… на  фоне нарушений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миодинамического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равновсия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периоральной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мускулатуры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4788" y="645644"/>
            <a:ext cx="6325016" cy="578245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Миофункциональные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нарушения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2_smennyy_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4828" t="23260" r="6959" b="20250"/>
          <a:stretch>
            <a:fillRect/>
          </a:stretch>
        </p:blipFill>
        <p:spPr>
          <a:xfrm>
            <a:off x="1768450" y="1704147"/>
            <a:ext cx="3312368" cy="3672408"/>
          </a:xfrm>
        </p:spPr>
      </p:pic>
    </p:spTree>
    <p:extLst>
      <p:ext uri="{BB962C8B-B14F-4D97-AF65-F5344CB8AC3E}">
        <p14:creationId xmlns="" xmlns:p14="http://schemas.microsoft.com/office/powerpoint/2010/main" val="24826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7559" t="9837" r="8446" b="11471"/>
          <a:stretch>
            <a:fillRect/>
          </a:stretch>
        </p:blipFill>
        <p:spPr bwMode="auto">
          <a:xfrm>
            <a:off x="1899749" y="301157"/>
            <a:ext cx="7056784" cy="49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194560" y="326936"/>
            <a:ext cx="7076049" cy="6165304"/>
          </a:xfrm>
        </p:spPr>
        <p:txBody>
          <a:bodyPr>
            <a:normAutofit/>
          </a:bodyPr>
          <a:lstStyle/>
          <a:p>
            <a:pPr marL="566928" indent="-457200">
              <a:buNone/>
            </a:pPr>
            <a:endParaRPr lang="ru-RU" sz="2400" b="1" dirty="0">
              <a:solidFill>
                <a:srgbClr val="7030A0"/>
              </a:solidFill>
            </a:endParaRPr>
          </a:p>
          <a:p>
            <a:pPr marL="566928" indent="-45720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Анкета для родителей</a:t>
            </a:r>
          </a:p>
          <a:p>
            <a:pPr marL="566928" indent="-45720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▪ Ребёнок дышит ртом во время сна.</a:t>
            </a:r>
          </a:p>
          <a:p>
            <a:pPr marL="566928" indent="-45720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▪ Ребёнок постоянно дышит ртом.</a:t>
            </a:r>
          </a:p>
          <a:p>
            <a:pPr marL="566928" indent="-45720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▪ Ребёнок с трудом разжёвывает пищу.</a:t>
            </a:r>
          </a:p>
          <a:p>
            <a:pPr marL="566928" indent="-45720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▪ Ребёнок глотает, напрягая губы, щёки.</a:t>
            </a:r>
          </a:p>
          <a:p>
            <a:pPr marL="566928" indent="-45720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▪ Ребёнок, нечётко выговаривает звуки.</a:t>
            </a:r>
          </a:p>
          <a:p>
            <a:pPr marL="566928" indent="-45720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▪ Ребёнок, часто закусывает губу.</a:t>
            </a:r>
          </a:p>
          <a:p>
            <a:pPr marL="566928" indent="-45720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▪ У ребёнка неровно прорезаются зубы.</a:t>
            </a:r>
          </a:p>
          <a:p>
            <a:pPr marL="566928" indent="-45720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▪ Ребёнок грызёт ногти или карандаш.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294967295"/>
          </p:nvPr>
        </p:nvGraphicFramePr>
        <p:xfrm>
          <a:off x="3324636" y="4545602"/>
          <a:ext cx="8460432" cy="205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3503712" y="5301209"/>
            <a:ext cx="1224136" cy="847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5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4654463" y="2708918"/>
            <a:ext cx="2036970" cy="2062403"/>
            <a:chOff x="3130463" y="2708917"/>
            <a:chExt cx="2036970" cy="20624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130463" y="2708917"/>
              <a:ext cx="1965112" cy="157209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39000" b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418483" y="4221089"/>
              <a:ext cx="1748950" cy="550231"/>
            </a:xfrm>
            <a:custGeom>
              <a:avLst/>
              <a:gdLst>
                <a:gd name="connsiteX0" fmla="*/ 0 w 1748950"/>
                <a:gd name="connsiteY0" fmla="*/ 0 h 550231"/>
                <a:gd name="connsiteX1" fmla="*/ 1020221 w 1748950"/>
                <a:gd name="connsiteY1" fmla="*/ 0 h 550231"/>
                <a:gd name="connsiteX2" fmla="*/ 1228637 w 1748950"/>
                <a:gd name="connsiteY2" fmla="*/ -58875 h 550231"/>
                <a:gd name="connsiteX3" fmla="*/ 1457458 w 1748950"/>
                <a:gd name="connsiteY3" fmla="*/ 0 h 550231"/>
                <a:gd name="connsiteX4" fmla="*/ 1748950 w 1748950"/>
                <a:gd name="connsiteY4" fmla="*/ 0 h 550231"/>
                <a:gd name="connsiteX5" fmla="*/ 1748950 w 1748950"/>
                <a:gd name="connsiteY5" fmla="*/ 91705 h 550231"/>
                <a:gd name="connsiteX6" fmla="*/ 1748950 w 1748950"/>
                <a:gd name="connsiteY6" fmla="*/ 91705 h 550231"/>
                <a:gd name="connsiteX7" fmla="*/ 1748950 w 1748950"/>
                <a:gd name="connsiteY7" fmla="*/ 229263 h 550231"/>
                <a:gd name="connsiteX8" fmla="*/ 1748950 w 1748950"/>
                <a:gd name="connsiteY8" fmla="*/ 550231 h 550231"/>
                <a:gd name="connsiteX9" fmla="*/ 1457458 w 1748950"/>
                <a:gd name="connsiteY9" fmla="*/ 550231 h 550231"/>
                <a:gd name="connsiteX10" fmla="*/ 1020221 w 1748950"/>
                <a:gd name="connsiteY10" fmla="*/ 550231 h 550231"/>
                <a:gd name="connsiteX11" fmla="*/ 1020221 w 1748950"/>
                <a:gd name="connsiteY11" fmla="*/ 550231 h 550231"/>
                <a:gd name="connsiteX12" fmla="*/ 0 w 1748950"/>
                <a:gd name="connsiteY12" fmla="*/ 550231 h 550231"/>
                <a:gd name="connsiteX13" fmla="*/ 0 w 1748950"/>
                <a:gd name="connsiteY13" fmla="*/ 229263 h 550231"/>
                <a:gd name="connsiteX14" fmla="*/ 0 w 1748950"/>
                <a:gd name="connsiteY14" fmla="*/ 91705 h 550231"/>
                <a:gd name="connsiteX15" fmla="*/ 0 w 1748950"/>
                <a:gd name="connsiteY15" fmla="*/ 91705 h 550231"/>
                <a:gd name="connsiteX16" fmla="*/ 0 w 1748950"/>
                <a:gd name="connsiteY16" fmla="*/ 0 h 55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8950" h="550231">
                  <a:moveTo>
                    <a:pt x="0" y="0"/>
                  </a:moveTo>
                  <a:lnTo>
                    <a:pt x="1020221" y="0"/>
                  </a:lnTo>
                  <a:lnTo>
                    <a:pt x="1228637" y="-58875"/>
                  </a:lnTo>
                  <a:lnTo>
                    <a:pt x="1457458" y="0"/>
                  </a:lnTo>
                  <a:lnTo>
                    <a:pt x="1748950" y="0"/>
                  </a:lnTo>
                  <a:lnTo>
                    <a:pt x="1748950" y="91705"/>
                  </a:lnTo>
                  <a:lnTo>
                    <a:pt x="1748950" y="91705"/>
                  </a:lnTo>
                  <a:lnTo>
                    <a:pt x="1748950" y="229263"/>
                  </a:lnTo>
                  <a:lnTo>
                    <a:pt x="1748950" y="550231"/>
                  </a:lnTo>
                  <a:lnTo>
                    <a:pt x="1457458" y="550231"/>
                  </a:lnTo>
                  <a:lnTo>
                    <a:pt x="1020221" y="550231"/>
                  </a:lnTo>
                  <a:lnTo>
                    <a:pt x="1020221" y="550231"/>
                  </a:lnTo>
                  <a:lnTo>
                    <a:pt x="0" y="550231"/>
                  </a:lnTo>
                  <a:lnTo>
                    <a:pt x="0" y="229263"/>
                  </a:lnTo>
                  <a:lnTo>
                    <a:pt x="0" y="91705"/>
                  </a:lnTo>
                  <a:lnTo>
                    <a:pt x="0" y="917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Ротовое дыхание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782241" y="1397001"/>
            <a:ext cx="1965112" cy="2078173"/>
            <a:chOff x="1258241" y="1397000"/>
            <a:chExt cx="1965112" cy="207817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258241" y="1397000"/>
              <a:ext cx="1965112" cy="157209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22000" b="-2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1330263" y="2924942"/>
              <a:ext cx="1748950" cy="550231"/>
            </a:xfrm>
            <a:custGeom>
              <a:avLst/>
              <a:gdLst>
                <a:gd name="connsiteX0" fmla="*/ 0 w 1748950"/>
                <a:gd name="connsiteY0" fmla="*/ 0 h 550231"/>
                <a:gd name="connsiteX1" fmla="*/ 1020221 w 1748950"/>
                <a:gd name="connsiteY1" fmla="*/ 0 h 550231"/>
                <a:gd name="connsiteX2" fmla="*/ 1228637 w 1748950"/>
                <a:gd name="connsiteY2" fmla="*/ -58875 h 550231"/>
                <a:gd name="connsiteX3" fmla="*/ 1457458 w 1748950"/>
                <a:gd name="connsiteY3" fmla="*/ 0 h 550231"/>
                <a:gd name="connsiteX4" fmla="*/ 1748950 w 1748950"/>
                <a:gd name="connsiteY4" fmla="*/ 0 h 550231"/>
                <a:gd name="connsiteX5" fmla="*/ 1748950 w 1748950"/>
                <a:gd name="connsiteY5" fmla="*/ 91705 h 550231"/>
                <a:gd name="connsiteX6" fmla="*/ 1748950 w 1748950"/>
                <a:gd name="connsiteY6" fmla="*/ 91705 h 550231"/>
                <a:gd name="connsiteX7" fmla="*/ 1748950 w 1748950"/>
                <a:gd name="connsiteY7" fmla="*/ 229263 h 550231"/>
                <a:gd name="connsiteX8" fmla="*/ 1748950 w 1748950"/>
                <a:gd name="connsiteY8" fmla="*/ 550231 h 550231"/>
                <a:gd name="connsiteX9" fmla="*/ 1457458 w 1748950"/>
                <a:gd name="connsiteY9" fmla="*/ 550231 h 550231"/>
                <a:gd name="connsiteX10" fmla="*/ 1020221 w 1748950"/>
                <a:gd name="connsiteY10" fmla="*/ 550231 h 550231"/>
                <a:gd name="connsiteX11" fmla="*/ 1020221 w 1748950"/>
                <a:gd name="connsiteY11" fmla="*/ 550231 h 550231"/>
                <a:gd name="connsiteX12" fmla="*/ 0 w 1748950"/>
                <a:gd name="connsiteY12" fmla="*/ 550231 h 550231"/>
                <a:gd name="connsiteX13" fmla="*/ 0 w 1748950"/>
                <a:gd name="connsiteY13" fmla="*/ 229263 h 550231"/>
                <a:gd name="connsiteX14" fmla="*/ 0 w 1748950"/>
                <a:gd name="connsiteY14" fmla="*/ 91705 h 550231"/>
                <a:gd name="connsiteX15" fmla="*/ 0 w 1748950"/>
                <a:gd name="connsiteY15" fmla="*/ 91705 h 550231"/>
                <a:gd name="connsiteX16" fmla="*/ 0 w 1748950"/>
                <a:gd name="connsiteY16" fmla="*/ 0 h 55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8950" h="550231">
                  <a:moveTo>
                    <a:pt x="0" y="0"/>
                  </a:moveTo>
                  <a:lnTo>
                    <a:pt x="1020221" y="0"/>
                  </a:lnTo>
                  <a:lnTo>
                    <a:pt x="1228637" y="-58875"/>
                  </a:lnTo>
                  <a:lnTo>
                    <a:pt x="1457458" y="0"/>
                  </a:lnTo>
                  <a:lnTo>
                    <a:pt x="1748950" y="0"/>
                  </a:lnTo>
                  <a:lnTo>
                    <a:pt x="1748950" y="91705"/>
                  </a:lnTo>
                  <a:lnTo>
                    <a:pt x="1748950" y="91705"/>
                  </a:lnTo>
                  <a:lnTo>
                    <a:pt x="1748950" y="229263"/>
                  </a:lnTo>
                  <a:lnTo>
                    <a:pt x="1748950" y="550231"/>
                  </a:lnTo>
                  <a:lnTo>
                    <a:pt x="1457458" y="550231"/>
                  </a:lnTo>
                  <a:lnTo>
                    <a:pt x="1020221" y="550231"/>
                  </a:lnTo>
                  <a:lnTo>
                    <a:pt x="1020221" y="550231"/>
                  </a:lnTo>
                  <a:lnTo>
                    <a:pt x="0" y="550231"/>
                  </a:lnTo>
                  <a:lnTo>
                    <a:pt x="0" y="229263"/>
                  </a:lnTo>
                  <a:lnTo>
                    <a:pt x="0" y="91705"/>
                  </a:lnTo>
                  <a:lnTo>
                    <a:pt x="0" y="917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Нарушение прикуса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030716" y="1397001"/>
            <a:ext cx="1965112" cy="2078173"/>
            <a:chOff x="5506716" y="1397000"/>
            <a:chExt cx="1965112" cy="207817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506716" y="1397000"/>
              <a:ext cx="1965112" cy="157209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27000" b="-2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5650739" y="2924942"/>
              <a:ext cx="1748950" cy="550231"/>
            </a:xfrm>
            <a:custGeom>
              <a:avLst/>
              <a:gdLst>
                <a:gd name="connsiteX0" fmla="*/ 0 w 1748950"/>
                <a:gd name="connsiteY0" fmla="*/ 0 h 550231"/>
                <a:gd name="connsiteX1" fmla="*/ 1020221 w 1748950"/>
                <a:gd name="connsiteY1" fmla="*/ 0 h 550231"/>
                <a:gd name="connsiteX2" fmla="*/ 1228637 w 1748950"/>
                <a:gd name="connsiteY2" fmla="*/ -58875 h 550231"/>
                <a:gd name="connsiteX3" fmla="*/ 1457458 w 1748950"/>
                <a:gd name="connsiteY3" fmla="*/ 0 h 550231"/>
                <a:gd name="connsiteX4" fmla="*/ 1748950 w 1748950"/>
                <a:gd name="connsiteY4" fmla="*/ 0 h 550231"/>
                <a:gd name="connsiteX5" fmla="*/ 1748950 w 1748950"/>
                <a:gd name="connsiteY5" fmla="*/ 91705 h 550231"/>
                <a:gd name="connsiteX6" fmla="*/ 1748950 w 1748950"/>
                <a:gd name="connsiteY6" fmla="*/ 91705 h 550231"/>
                <a:gd name="connsiteX7" fmla="*/ 1748950 w 1748950"/>
                <a:gd name="connsiteY7" fmla="*/ 229263 h 550231"/>
                <a:gd name="connsiteX8" fmla="*/ 1748950 w 1748950"/>
                <a:gd name="connsiteY8" fmla="*/ 550231 h 550231"/>
                <a:gd name="connsiteX9" fmla="*/ 1457458 w 1748950"/>
                <a:gd name="connsiteY9" fmla="*/ 550231 h 550231"/>
                <a:gd name="connsiteX10" fmla="*/ 1020221 w 1748950"/>
                <a:gd name="connsiteY10" fmla="*/ 550231 h 550231"/>
                <a:gd name="connsiteX11" fmla="*/ 1020221 w 1748950"/>
                <a:gd name="connsiteY11" fmla="*/ 550231 h 550231"/>
                <a:gd name="connsiteX12" fmla="*/ 0 w 1748950"/>
                <a:gd name="connsiteY12" fmla="*/ 550231 h 550231"/>
                <a:gd name="connsiteX13" fmla="*/ 0 w 1748950"/>
                <a:gd name="connsiteY13" fmla="*/ 229263 h 550231"/>
                <a:gd name="connsiteX14" fmla="*/ 0 w 1748950"/>
                <a:gd name="connsiteY14" fmla="*/ 91705 h 550231"/>
                <a:gd name="connsiteX15" fmla="*/ 0 w 1748950"/>
                <a:gd name="connsiteY15" fmla="*/ 91705 h 550231"/>
                <a:gd name="connsiteX16" fmla="*/ 0 w 1748950"/>
                <a:gd name="connsiteY16" fmla="*/ 0 h 55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8950" h="550231">
                  <a:moveTo>
                    <a:pt x="0" y="0"/>
                  </a:moveTo>
                  <a:lnTo>
                    <a:pt x="1020221" y="0"/>
                  </a:lnTo>
                  <a:lnTo>
                    <a:pt x="1228637" y="-58875"/>
                  </a:lnTo>
                  <a:lnTo>
                    <a:pt x="1457458" y="0"/>
                  </a:lnTo>
                  <a:lnTo>
                    <a:pt x="1748950" y="0"/>
                  </a:lnTo>
                  <a:lnTo>
                    <a:pt x="1748950" y="91705"/>
                  </a:lnTo>
                  <a:lnTo>
                    <a:pt x="1748950" y="91705"/>
                  </a:lnTo>
                  <a:lnTo>
                    <a:pt x="1748950" y="229263"/>
                  </a:lnTo>
                  <a:lnTo>
                    <a:pt x="1748950" y="550231"/>
                  </a:lnTo>
                  <a:lnTo>
                    <a:pt x="1457458" y="550231"/>
                  </a:lnTo>
                  <a:lnTo>
                    <a:pt x="1020221" y="550231"/>
                  </a:lnTo>
                  <a:lnTo>
                    <a:pt x="1020221" y="550231"/>
                  </a:lnTo>
                  <a:lnTo>
                    <a:pt x="0" y="550231"/>
                  </a:lnTo>
                  <a:lnTo>
                    <a:pt x="0" y="229263"/>
                  </a:lnTo>
                  <a:lnTo>
                    <a:pt x="0" y="91705"/>
                  </a:lnTo>
                  <a:lnTo>
                    <a:pt x="0" y="917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Аденоиды 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710240" y="4005058"/>
            <a:ext cx="1965112" cy="1990396"/>
            <a:chOff x="1186240" y="4005058"/>
            <a:chExt cx="1965112" cy="199039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186240" y="4005058"/>
              <a:ext cx="1965112" cy="157209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39000" b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1186241" y="5445223"/>
              <a:ext cx="1748950" cy="550231"/>
            </a:xfrm>
            <a:custGeom>
              <a:avLst/>
              <a:gdLst>
                <a:gd name="connsiteX0" fmla="*/ 0 w 1748950"/>
                <a:gd name="connsiteY0" fmla="*/ 0 h 550231"/>
                <a:gd name="connsiteX1" fmla="*/ 1020221 w 1748950"/>
                <a:gd name="connsiteY1" fmla="*/ 0 h 550231"/>
                <a:gd name="connsiteX2" fmla="*/ 1228637 w 1748950"/>
                <a:gd name="connsiteY2" fmla="*/ -58875 h 550231"/>
                <a:gd name="connsiteX3" fmla="*/ 1457458 w 1748950"/>
                <a:gd name="connsiteY3" fmla="*/ 0 h 550231"/>
                <a:gd name="connsiteX4" fmla="*/ 1748950 w 1748950"/>
                <a:gd name="connsiteY4" fmla="*/ 0 h 550231"/>
                <a:gd name="connsiteX5" fmla="*/ 1748950 w 1748950"/>
                <a:gd name="connsiteY5" fmla="*/ 91705 h 550231"/>
                <a:gd name="connsiteX6" fmla="*/ 1748950 w 1748950"/>
                <a:gd name="connsiteY6" fmla="*/ 91705 h 550231"/>
                <a:gd name="connsiteX7" fmla="*/ 1748950 w 1748950"/>
                <a:gd name="connsiteY7" fmla="*/ 229263 h 550231"/>
                <a:gd name="connsiteX8" fmla="*/ 1748950 w 1748950"/>
                <a:gd name="connsiteY8" fmla="*/ 550231 h 550231"/>
                <a:gd name="connsiteX9" fmla="*/ 1457458 w 1748950"/>
                <a:gd name="connsiteY9" fmla="*/ 550231 h 550231"/>
                <a:gd name="connsiteX10" fmla="*/ 1020221 w 1748950"/>
                <a:gd name="connsiteY10" fmla="*/ 550231 h 550231"/>
                <a:gd name="connsiteX11" fmla="*/ 1020221 w 1748950"/>
                <a:gd name="connsiteY11" fmla="*/ 550231 h 550231"/>
                <a:gd name="connsiteX12" fmla="*/ 0 w 1748950"/>
                <a:gd name="connsiteY12" fmla="*/ 550231 h 550231"/>
                <a:gd name="connsiteX13" fmla="*/ 0 w 1748950"/>
                <a:gd name="connsiteY13" fmla="*/ 229263 h 550231"/>
                <a:gd name="connsiteX14" fmla="*/ 0 w 1748950"/>
                <a:gd name="connsiteY14" fmla="*/ 91705 h 550231"/>
                <a:gd name="connsiteX15" fmla="*/ 0 w 1748950"/>
                <a:gd name="connsiteY15" fmla="*/ 91705 h 550231"/>
                <a:gd name="connsiteX16" fmla="*/ 0 w 1748950"/>
                <a:gd name="connsiteY16" fmla="*/ 0 h 55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8950" h="550231">
                  <a:moveTo>
                    <a:pt x="0" y="0"/>
                  </a:moveTo>
                  <a:lnTo>
                    <a:pt x="1020221" y="0"/>
                  </a:lnTo>
                  <a:lnTo>
                    <a:pt x="1228637" y="-58875"/>
                  </a:lnTo>
                  <a:lnTo>
                    <a:pt x="1457458" y="0"/>
                  </a:lnTo>
                  <a:lnTo>
                    <a:pt x="1748950" y="0"/>
                  </a:lnTo>
                  <a:lnTo>
                    <a:pt x="1748950" y="91705"/>
                  </a:lnTo>
                  <a:lnTo>
                    <a:pt x="1748950" y="91705"/>
                  </a:lnTo>
                  <a:lnTo>
                    <a:pt x="1748950" y="229263"/>
                  </a:lnTo>
                  <a:lnTo>
                    <a:pt x="1748950" y="550231"/>
                  </a:lnTo>
                  <a:lnTo>
                    <a:pt x="1457458" y="550231"/>
                  </a:lnTo>
                  <a:lnTo>
                    <a:pt x="1020221" y="550231"/>
                  </a:lnTo>
                  <a:lnTo>
                    <a:pt x="1020221" y="550231"/>
                  </a:lnTo>
                  <a:lnTo>
                    <a:pt x="0" y="550231"/>
                  </a:lnTo>
                  <a:lnTo>
                    <a:pt x="0" y="229263"/>
                  </a:lnTo>
                  <a:lnTo>
                    <a:pt x="0" y="91705"/>
                  </a:lnTo>
                  <a:lnTo>
                    <a:pt x="0" y="917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Нарушение осанки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033487" y="3933056"/>
            <a:ext cx="1965112" cy="2062398"/>
            <a:chOff x="5509487" y="3933056"/>
            <a:chExt cx="1965112" cy="206239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509487" y="3933056"/>
              <a:ext cx="1965112" cy="1572090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18000" r="-1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5650743" y="5445223"/>
              <a:ext cx="1748950" cy="550231"/>
            </a:xfrm>
            <a:custGeom>
              <a:avLst/>
              <a:gdLst>
                <a:gd name="connsiteX0" fmla="*/ 0 w 1748950"/>
                <a:gd name="connsiteY0" fmla="*/ 0 h 550231"/>
                <a:gd name="connsiteX1" fmla="*/ 1020221 w 1748950"/>
                <a:gd name="connsiteY1" fmla="*/ 0 h 550231"/>
                <a:gd name="connsiteX2" fmla="*/ 1228637 w 1748950"/>
                <a:gd name="connsiteY2" fmla="*/ -58875 h 550231"/>
                <a:gd name="connsiteX3" fmla="*/ 1457458 w 1748950"/>
                <a:gd name="connsiteY3" fmla="*/ 0 h 550231"/>
                <a:gd name="connsiteX4" fmla="*/ 1748950 w 1748950"/>
                <a:gd name="connsiteY4" fmla="*/ 0 h 550231"/>
                <a:gd name="connsiteX5" fmla="*/ 1748950 w 1748950"/>
                <a:gd name="connsiteY5" fmla="*/ 91705 h 550231"/>
                <a:gd name="connsiteX6" fmla="*/ 1748950 w 1748950"/>
                <a:gd name="connsiteY6" fmla="*/ 91705 h 550231"/>
                <a:gd name="connsiteX7" fmla="*/ 1748950 w 1748950"/>
                <a:gd name="connsiteY7" fmla="*/ 229263 h 550231"/>
                <a:gd name="connsiteX8" fmla="*/ 1748950 w 1748950"/>
                <a:gd name="connsiteY8" fmla="*/ 550231 h 550231"/>
                <a:gd name="connsiteX9" fmla="*/ 1457458 w 1748950"/>
                <a:gd name="connsiteY9" fmla="*/ 550231 h 550231"/>
                <a:gd name="connsiteX10" fmla="*/ 1020221 w 1748950"/>
                <a:gd name="connsiteY10" fmla="*/ 550231 h 550231"/>
                <a:gd name="connsiteX11" fmla="*/ 1020221 w 1748950"/>
                <a:gd name="connsiteY11" fmla="*/ 550231 h 550231"/>
                <a:gd name="connsiteX12" fmla="*/ 0 w 1748950"/>
                <a:gd name="connsiteY12" fmla="*/ 550231 h 550231"/>
                <a:gd name="connsiteX13" fmla="*/ 0 w 1748950"/>
                <a:gd name="connsiteY13" fmla="*/ 229263 h 550231"/>
                <a:gd name="connsiteX14" fmla="*/ 0 w 1748950"/>
                <a:gd name="connsiteY14" fmla="*/ 91705 h 550231"/>
                <a:gd name="connsiteX15" fmla="*/ 0 w 1748950"/>
                <a:gd name="connsiteY15" fmla="*/ 91705 h 550231"/>
                <a:gd name="connsiteX16" fmla="*/ 0 w 1748950"/>
                <a:gd name="connsiteY16" fmla="*/ 0 h 55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8950" h="550231">
                  <a:moveTo>
                    <a:pt x="0" y="0"/>
                  </a:moveTo>
                  <a:lnTo>
                    <a:pt x="1020221" y="0"/>
                  </a:lnTo>
                  <a:lnTo>
                    <a:pt x="1228637" y="-58875"/>
                  </a:lnTo>
                  <a:lnTo>
                    <a:pt x="1457458" y="0"/>
                  </a:lnTo>
                  <a:lnTo>
                    <a:pt x="1748950" y="0"/>
                  </a:lnTo>
                  <a:lnTo>
                    <a:pt x="1748950" y="91705"/>
                  </a:lnTo>
                  <a:lnTo>
                    <a:pt x="1748950" y="91705"/>
                  </a:lnTo>
                  <a:lnTo>
                    <a:pt x="1748950" y="229263"/>
                  </a:lnTo>
                  <a:lnTo>
                    <a:pt x="1748950" y="550231"/>
                  </a:lnTo>
                  <a:lnTo>
                    <a:pt x="1457458" y="550231"/>
                  </a:lnTo>
                  <a:lnTo>
                    <a:pt x="1020221" y="550231"/>
                  </a:lnTo>
                  <a:lnTo>
                    <a:pt x="1020221" y="550231"/>
                  </a:lnTo>
                  <a:lnTo>
                    <a:pt x="0" y="550231"/>
                  </a:lnTo>
                  <a:lnTo>
                    <a:pt x="0" y="229263"/>
                  </a:lnTo>
                  <a:lnTo>
                    <a:pt x="0" y="91705"/>
                  </a:lnTo>
                  <a:lnTo>
                    <a:pt x="0" y="917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Общее недоразвитие организма</a:t>
              </a:r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2135560" y="476672"/>
            <a:ext cx="8229600" cy="62060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Миофункциональные нарушения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734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://log1.dou5.caduk.ru/images/p25_clip_image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672" y="1603276"/>
            <a:ext cx="3575172" cy="222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3512" y="242529"/>
            <a:ext cx="8640960" cy="877824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latin typeface="Arial" pitchFamily="34" charset="0"/>
                <a:cs typeface="Arial" pitchFamily="34" charset="0"/>
              </a:rPr>
              <a:t>Использование современных средств миофункциональной коррекции в речевой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терапии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627079" y="1052736"/>
            <a:ext cx="590843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 </a:t>
            </a:r>
          </a:p>
          <a:p>
            <a:pPr lvl="0" algn="just"/>
            <a:r>
              <a:rPr lang="ru-RU" sz="2000" dirty="0">
                <a:latin typeface="Arial" pitchFamily="34" charset="0"/>
                <a:cs typeface="Arial" pitchFamily="34" charset="0"/>
              </a:rPr>
              <a:t>1. Маркерный «язычок» для  тренировки правильного нёбного положения языка в покое и при глотании - помогает  автоматизировать положение языка и выработать у ребёнка правильный тип глотания с упором в переднюю треть нёба, что способствует коррекции готического  нёбного свода. </a:t>
            </a:r>
          </a:p>
          <a:p>
            <a:pPr lvl="0" algn="just"/>
            <a:r>
              <a:rPr lang="ru-RU" sz="2000" dirty="0">
                <a:latin typeface="Arial" pitchFamily="34" charset="0"/>
                <a:cs typeface="Arial" pitchFamily="34" charset="0"/>
              </a:rPr>
              <a:t>2.«Ограничитель» языка - предотвращает прокладывание языка между зубными рядами. Как правило, при межзубном и боковом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сигматизме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язык прокладывается, соответственно, сбоку или фронтально между зубными рядами, что вызывает открытый прикус и затрудняет постановку звуков «с» и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».</a:t>
            </a:r>
          </a:p>
          <a:p>
            <a:pPr lvl="0" algn="just"/>
            <a:r>
              <a:rPr lang="ru-RU" sz="2000" dirty="0">
                <a:latin typeface="Arial" pitchFamily="34" charset="0"/>
                <a:cs typeface="Arial" pitchFamily="34" charset="0"/>
              </a:rPr>
              <a:t>3. Специальные силиконовые бугорки, стимулирующие круговую мышцу   рта и снимающие избыточное напряжение подбородочной мышцы.</a:t>
            </a:r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570711" y="1772529"/>
            <a:ext cx="157228" cy="266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9874" y="154744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55789" y="2560320"/>
            <a:ext cx="1228753" cy="136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805101" y="1695204"/>
            <a:ext cx="932053" cy="3856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80883" y="1468335"/>
            <a:ext cx="45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2552" y="232433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86633" y="1176964"/>
            <a:ext cx="259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Элементы конструкции:</a:t>
            </a:r>
          </a:p>
        </p:txBody>
      </p:sp>
      <p:pic>
        <p:nvPicPr>
          <p:cNvPr id="2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1002754" y="3976216"/>
            <a:ext cx="3498908" cy="2422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22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g1.dou5.caduk.ru/images/clip_image00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6" y="2202544"/>
            <a:ext cx="3133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97797" y="399426"/>
            <a:ext cx="716871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Вестибулярная пластинка С БУСИНКОЙ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Пластинка разработана для детей с речевыми проблемами.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Рекомендуется использовать в работе логопедов.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429" y="1741713"/>
            <a:ext cx="69668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Пластинка с подвижной бусинкой помогает выработать у ребёнка физиологически правильное нёбное положение языка. В классической модели бусинка эффективно массирует спинку языка, стимулируя язычную мышцу.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Показания: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низкое положение языка в полости рта;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дизартрия, обусловленная недостаточностью иннервации  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  мышц языка (невнятное произношение большинства звуков);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повышенный тонус мышц языка (напряженный язык);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нарушения звукопроизношения (по физиологическим, механическим причинам);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нарушение произношения твердых и мягких согласных звуков;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инфантильное глотание;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заикание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g1.dou5.caduk.ru/images/clip_image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73" y="1344124"/>
            <a:ext cx="46386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41145" y="886265"/>
            <a:ext cx="5725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Вестибулярная пластина другой конструкции позволяет закрепить правильное положение кончика языка в покое и при глотании, что способствует коррекции нарушений произношения свистящих и шипящих звуков (особенно, межзубных),  а также развивает чувствительность  и подвижность языка. 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Показания: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слабоподвижный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кончик языка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вялый язык (пониженный тонус при стертых формах дизартрии);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различные формы нарушений произношения свистящих и шипящих звуков;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нарушение произношения звука «Л»;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нарушение произношения звука «Р»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f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74" y="344757"/>
            <a:ext cx="2194560" cy="23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righ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910" y="429163"/>
            <a:ext cx="2226310" cy="23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25550" y="1294229"/>
            <a:ext cx="596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Размер 2 - </a:t>
            </a:r>
            <a:r>
              <a:rPr lang="ru-RU" dirty="0" smtClean="0"/>
              <a:t>вестибулярные пластинки</a:t>
            </a:r>
            <a:r>
              <a:rPr lang="ru-RU" b="1" dirty="0" smtClean="0"/>
              <a:t> с синим кольцом </a:t>
            </a:r>
            <a:r>
              <a:rPr lang="ru-RU" dirty="0" smtClean="0"/>
              <a:t>предназначены</a:t>
            </a:r>
            <a:r>
              <a:rPr lang="ru-RU" b="1" dirty="0" smtClean="0"/>
              <a:t> для сменного прикуса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571" y="267286"/>
            <a:ext cx="29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87260" y="225084"/>
            <a:ext cx="40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55212" y="520505"/>
            <a:ext cx="550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Размер 1 - </a:t>
            </a:r>
            <a:r>
              <a:rPr lang="ru-RU" dirty="0" smtClean="0"/>
              <a:t>вестибулярные пластинки </a:t>
            </a:r>
            <a:r>
              <a:rPr lang="ru-RU" b="1" dirty="0" smtClean="0"/>
              <a:t>с красным кольцом</a:t>
            </a:r>
            <a:r>
              <a:rPr lang="ru-RU" dirty="0" smtClean="0"/>
              <a:t> предназначены </a:t>
            </a:r>
            <a:r>
              <a:rPr lang="ru-RU" b="1" dirty="0" smtClean="0"/>
              <a:t>для молочного прикуса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6948" y="2588453"/>
            <a:ext cx="1149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А.   Вестибулярная пластинка MUPPY® с заслонкой: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корректирует неправильную функцию языка; устраняет вредную привычку дышать ртом; способствует приведению открытого прикуса к норме; нормализует смыкание губ; укрепляет круговую мышцу рта; способствует правильному звукопроизношению; помогает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миофункциональной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тренировке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286" y="3770139"/>
            <a:ext cx="11437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Б.   Стандартная пластинка MUPPY®: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корректирует неправильную функцию языка; устраняет вредную привычку дышать ртом; нормализует смыкание губ; укрепляет ослабленную круговую мышцу рта; способствует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саморегуляции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уже имеющихся отклонений; способствует исправлению дефектов речи; помогает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миофункциональной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тренировке.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57" y="5233182"/>
            <a:ext cx="11352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В.   Пластинки с козырьком MUPPY®: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корректирует неправильную функцию языка; устраняет вредную привычку дышать ртом; нормализует смыкание губ; укрепляет круговую мышцу рта; способствует нормализации взаиморасположения челюстей (корректирует развитие аномалии II и III класса); помогает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миофункциональной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тренировке.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3367" y="1069144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792" y="1899139"/>
            <a:ext cx="37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065" y="1983545"/>
            <a:ext cx="351692" cy="46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 использования </a:t>
            </a:r>
            <a:r>
              <a:rPr lang="ru-RU" dirty="0" err="1" smtClean="0"/>
              <a:t>трейнера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67287" y="1125415"/>
            <a:ext cx="11648048" cy="505154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Вырабатывается правильное положение языка в покое и при глотании.</a:t>
            </a:r>
          </a:p>
          <a:p>
            <a:pPr lvl="0"/>
            <a:r>
              <a:rPr lang="ru-RU" dirty="0" smtClean="0"/>
              <a:t>Отучают от прокладывания языка между зубными рядами.</a:t>
            </a:r>
          </a:p>
          <a:p>
            <a:pPr lvl="0" algn="just"/>
            <a:r>
              <a:rPr lang="ru-RU" dirty="0" smtClean="0"/>
              <a:t>Устраняют межзубное и боковое произношение звуков при соответствующих артикуляционных и речевых упражнениях.</a:t>
            </a:r>
          </a:p>
          <a:p>
            <a:pPr lvl="0"/>
            <a:r>
              <a:rPr lang="ru-RU" dirty="0" smtClean="0"/>
              <a:t>Упрощают формирование всех артикуляционных укладов дефектных звуков.</a:t>
            </a:r>
          </a:p>
          <a:p>
            <a:pPr lvl="0" algn="just"/>
            <a:r>
              <a:rPr lang="ru-RU" dirty="0" smtClean="0"/>
              <a:t>Мягко снимают  судорожное напряжение речевого аппарата (можно использовать при заикании).</a:t>
            </a:r>
          </a:p>
          <a:p>
            <a:pPr lvl="0"/>
            <a:r>
              <a:rPr lang="ru-RU" dirty="0" smtClean="0"/>
              <a:t>Позволяют выработать смыкание губ и восстановить носовой тип дыхания. </a:t>
            </a:r>
          </a:p>
          <a:p>
            <a:pPr lvl="0"/>
            <a:r>
              <a:rPr lang="ru-RU" dirty="0" smtClean="0"/>
              <a:t>Экономят время ребёнка и логопеда при постановке и автоматизации звуков.</a:t>
            </a:r>
          </a:p>
          <a:p>
            <a:r>
              <a:rPr lang="ru-RU" dirty="0" smtClean="0"/>
              <a:t>Совершенствуют интонационно-выразительную сторону речи. </a:t>
            </a:r>
          </a:p>
          <a:p>
            <a:r>
              <a:rPr lang="ru-RU" dirty="0" smtClean="0"/>
              <a:t> Улучшают работоспособность и внимание детей. </a:t>
            </a:r>
          </a:p>
          <a:p>
            <a:r>
              <a:rPr lang="ru-RU" dirty="0" smtClean="0"/>
              <a:t>Оказывает положительное влияние на совершенствование моторной сферы.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32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413</Words>
  <Application>Microsoft Office PowerPoint</Application>
  <PresentationFormat>Произвольный</PresentationFormat>
  <Paragraphs>83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Миофункциональные нарушения</vt:lpstr>
      <vt:lpstr>Слайд 2</vt:lpstr>
      <vt:lpstr>Слайд 3</vt:lpstr>
      <vt:lpstr>Использование современных средств миофункциональной коррекции в речевой терапии</vt:lpstr>
      <vt:lpstr>Слайд 5</vt:lpstr>
      <vt:lpstr>Слайд 6</vt:lpstr>
      <vt:lpstr>Слайд 7</vt:lpstr>
      <vt:lpstr> Результат использования трейнера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Danila</dc:creator>
  <cp:lastModifiedBy>МДОУ-196</cp:lastModifiedBy>
  <cp:revision>24</cp:revision>
  <dcterms:created xsi:type="dcterms:W3CDTF">2017-03-29T16:28:37Z</dcterms:created>
  <dcterms:modified xsi:type="dcterms:W3CDTF">2017-04-01T11:20:36Z</dcterms:modified>
</cp:coreProperties>
</file>